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  <p:sldId id="2588" r:id="rId29"/>
    <p:sldId id="2589" r:id="rId30"/>
    <p:sldId id="2590" r:id="rId31"/>
    <p:sldId id="2591" r:id="rId32"/>
    <p:sldId id="2592" r:id="rId33"/>
    <p:sldId id="2593" r:id="rId34"/>
    <p:sldId id="2594" r:id="rId35"/>
    <p:sldId id="2595" r:id="rId36"/>
    <p:sldId id="2596" r:id="rId37"/>
    <p:sldId id="2597" r:id="rId38"/>
    <p:sldId id="2598" r:id="rId39"/>
    <p:sldId id="2599" r:id="rId40"/>
    <p:sldId id="2600" r:id="rId41"/>
    <p:sldId id="2601" r:id="rId42"/>
    <p:sldId id="2602" r:id="rId43"/>
    <p:sldId id="26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ing Agentic RAG Systems with LlamaIndex" id="{197BF73D-F6FF-49B3-B627-6A81F589399F}">
          <p14:sldIdLst>
            <p14:sldId id="2561"/>
            <p14:sldId id="2562"/>
          </p14:sldIdLst>
        </p14:section>
        <p14:section name="Title Slide: Building Agentic RAG Systems with LlamaIndex" id="{5B5D91D9-D19C-4052-A4E9-B67F8F41DCA3}">
          <p14:sldIdLst>
            <p14:sldId id="2563"/>
            <p14:sldId id="2564"/>
            <p14:sldId id="2565"/>
          </p14:sldIdLst>
        </p14:section>
        <p14:section name="Course Overview" id="{30B2A2C6-7D7E-4F03-B70C-1AF593C0D1F1}">
          <p14:sldIdLst>
            <p14:sldId id="2566"/>
            <p14:sldId id="2567"/>
            <p14:sldId id="2568"/>
          </p14:sldIdLst>
        </p14:section>
        <p14:section name="Introduction to RAG Systems" id="{36526CB2-CC1D-44A5-A9A8-F0B8D57996DB}">
          <p14:sldIdLst>
            <p14:sldId id="2569"/>
            <p14:sldId id="2570"/>
            <p14:sldId id="2571"/>
            <p14:sldId id="2572"/>
          </p14:sldIdLst>
        </p14:section>
        <p14:section name="Getting Started with LlamaIndex" id="{9D8B8723-40E7-4324-A996-D27A6FBD43DE}">
          <p14:sldIdLst>
            <p14:sldId id="2573"/>
            <p14:sldId id="2574"/>
            <p14:sldId id="2575"/>
          </p14:sldIdLst>
        </p14:section>
        <p14:section name="Data Preparation and Integration" id="{0E4CBF16-8986-4350-BA18-272ABECE1187}">
          <p14:sldIdLst>
            <p14:sldId id="2576"/>
            <p14:sldId id="2577"/>
            <p14:sldId id="2578"/>
          </p14:sldIdLst>
        </p14:section>
        <p14:section name="Model Development" id="{44EE6049-21FC-4A55-B992-AADB57F01F1E}">
          <p14:sldIdLst>
            <p14:sldId id="2579"/>
            <p14:sldId id="2580"/>
            <p14:sldId id="2581"/>
          </p14:sldIdLst>
        </p14:section>
        <p14:section name="Agentic Behaviors" id="{DA797BFD-2A48-4BA2-92E0-37D750548926}">
          <p14:sldIdLst>
            <p14:sldId id="2582"/>
            <p14:sldId id="2583"/>
            <p14:sldId id="2584"/>
          </p14:sldIdLst>
        </p14:section>
        <p14:section name="Training and Optimizing" id="{C98961EA-F459-4DC9-8ED6-39E137749037}">
          <p14:sldIdLst>
            <p14:sldId id="2585"/>
            <p14:sldId id="2586"/>
            <p14:sldId id="2587"/>
          </p14:sldIdLst>
        </p14:section>
        <p14:section name="Implementing RAG Systems" id="{B5DE0066-D6B1-4FFA-9F77-E386B9A1B156}">
          <p14:sldIdLst>
            <p14:sldId id="2588"/>
            <p14:sldId id="2589"/>
            <p14:sldId id="2590"/>
          </p14:sldIdLst>
        </p14:section>
        <p14:section name="Evaluation and Iteration" id="{E7A238D0-B3B4-4315-976C-496A747431A4}">
          <p14:sldIdLst>
            <p14:sldId id="2591"/>
            <p14:sldId id="2592"/>
            <p14:sldId id="2593"/>
          </p14:sldIdLst>
        </p14:section>
        <p14:section name="Advanced Topics" id="{D300DF42-764D-4A3C-9FA3-0BC93CAFB81E}">
          <p14:sldIdLst>
            <p14:sldId id="2594"/>
            <p14:sldId id="2595"/>
            <p14:sldId id="2596"/>
          </p14:sldIdLst>
        </p14:section>
        <p14:section name="Project Workshop" id="{66C1B384-7AAD-407F-97C6-3518483CF18C}">
          <p14:sldIdLst>
            <p14:sldId id="2597"/>
            <p14:sldId id="2598"/>
            <p14:sldId id="2599"/>
          </p14:sldIdLst>
        </p14:section>
        <p14:section name="Benefits of Agentic RAG" id="{C60487FF-A507-4E2D-988D-928888DEAE6B}">
          <p14:sldIdLst>
            <p14:sldId id="2600"/>
            <p14:sldId id="2601"/>
            <p14:sldId id="2602"/>
          </p14:sldIdLst>
        </p14:section>
        <p14:section name="Conclusion" id="{65B523F2-0E59-4773-9545-FC2E05204B04}">
          <p14:sldIdLst>
            <p14:sldId id="26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0AD14-B96C-403E-847C-95CF064CC54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EBF9FA-5375-424F-9BA9-60886F30ED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Agentic RAG Systems</a:t>
          </a:r>
        </a:p>
      </dgm:t>
    </dgm:pt>
    <dgm:pt modelId="{4B2A5437-25B9-4106-A978-D659793EFE25}" type="parTrans" cxnId="{68EC4BF4-9DBF-4A33-9609-2E37C1A5954A}">
      <dgm:prSet/>
      <dgm:spPr/>
      <dgm:t>
        <a:bodyPr/>
        <a:lstStyle/>
        <a:p>
          <a:endParaRPr lang="en-US"/>
        </a:p>
      </dgm:t>
    </dgm:pt>
    <dgm:pt modelId="{807538FD-FA1F-46ED-8797-928DA7A11A91}" type="sibTrans" cxnId="{68EC4BF4-9DBF-4A33-9609-2E37C1A5954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1D3BB0C-412C-48B7-8E30-D42AB80CE6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Building agentic RAG systems enhances AI with autonomous and context-aware decision-making abilities.</a:t>
          </a:r>
        </a:p>
      </dgm:t>
    </dgm:pt>
    <dgm:pt modelId="{2B72D6D2-5DA6-4EC8-B81A-FCD6394B10DD}" type="parTrans" cxnId="{45805B27-54A4-461D-9823-E59712EBACFA}">
      <dgm:prSet/>
      <dgm:spPr/>
      <dgm:t>
        <a:bodyPr/>
        <a:lstStyle/>
        <a:p>
          <a:endParaRPr lang="en-US"/>
        </a:p>
      </dgm:t>
    </dgm:pt>
    <dgm:pt modelId="{CD56E621-66D9-455A-BA7A-7EB5489310BE}" type="sibTrans" cxnId="{45805B27-54A4-461D-9823-E59712EBACFA}">
      <dgm:prSet/>
      <dgm:spPr/>
      <dgm:t>
        <a:bodyPr/>
        <a:lstStyle/>
        <a:p>
          <a:endParaRPr lang="en-US"/>
        </a:p>
      </dgm:t>
    </dgm:pt>
    <dgm:pt modelId="{6CC69375-48CA-4818-9390-DD565AA374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Augmenting AI Capabilities</a:t>
          </a:r>
        </a:p>
      </dgm:t>
    </dgm:pt>
    <dgm:pt modelId="{35637747-2A93-4910-AE15-7889744B537B}" type="parTrans" cxnId="{34AAD903-C3FC-4AB6-A355-9D25398A2F55}">
      <dgm:prSet/>
      <dgm:spPr/>
      <dgm:t>
        <a:bodyPr/>
        <a:lstStyle/>
        <a:p>
          <a:endParaRPr lang="en-US"/>
        </a:p>
      </dgm:t>
    </dgm:pt>
    <dgm:pt modelId="{0160D89F-5826-4510-AC8B-F38B8F8E1A6B}" type="sibTrans" cxnId="{34AAD903-C3FC-4AB6-A355-9D25398A2F5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CCCCE89-D6BC-48D2-8BA7-4DA5DA4B9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LlamaIndex offers powerful tools to augment AI and enable intelligent, impactful solutions.</a:t>
          </a:r>
        </a:p>
      </dgm:t>
    </dgm:pt>
    <dgm:pt modelId="{4287EEC8-0670-4C20-9A30-E1DF3F78799A}" type="parTrans" cxnId="{5E253628-0CCB-4D67-8F14-8EFAE17BF9D5}">
      <dgm:prSet/>
      <dgm:spPr/>
      <dgm:t>
        <a:bodyPr/>
        <a:lstStyle/>
        <a:p>
          <a:endParaRPr lang="en-US"/>
        </a:p>
      </dgm:t>
    </dgm:pt>
    <dgm:pt modelId="{6A82CEFA-AFCD-4BB6-85A8-36F32E0032AE}" type="sibTrans" cxnId="{5E253628-0CCB-4D67-8F14-8EFAE17BF9D5}">
      <dgm:prSet/>
      <dgm:spPr/>
      <dgm:t>
        <a:bodyPr/>
        <a:lstStyle/>
        <a:p>
          <a:endParaRPr lang="en-US"/>
        </a:p>
      </dgm:t>
    </dgm:pt>
    <dgm:pt modelId="{4B0196FB-E31E-4D7B-8D42-656AA08152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Transforming Data into Action</a:t>
          </a:r>
        </a:p>
      </dgm:t>
    </dgm:pt>
    <dgm:pt modelId="{1AE7A38B-CF58-4A67-9D61-95FBBEE8EFA3}" type="parTrans" cxnId="{21C2863C-E6A8-43A1-998D-06C581C811B1}">
      <dgm:prSet/>
      <dgm:spPr/>
      <dgm:t>
        <a:bodyPr/>
        <a:lstStyle/>
        <a:p>
          <a:endParaRPr lang="en-US"/>
        </a:p>
      </dgm:t>
    </dgm:pt>
    <dgm:pt modelId="{D097872F-2813-4A42-AF0D-86D400ED9A00}" type="sibTrans" cxnId="{21C2863C-E6A8-43A1-998D-06C581C811B1}">
      <dgm:prSet/>
      <dgm:spPr/>
      <dgm:t>
        <a:bodyPr/>
        <a:lstStyle/>
        <a:p>
          <a:endParaRPr lang="en-US"/>
        </a:p>
      </dgm:t>
    </dgm:pt>
    <dgm:pt modelId="{99E37033-808A-461E-B6BC-FF8305195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Mastering these concepts allows development of AI solutions that convert data into intelligent action.</a:t>
          </a:r>
        </a:p>
      </dgm:t>
    </dgm:pt>
    <dgm:pt modelId="{42DE1785-1118-4C5B-9EFA-193438E5DB22}" type="parTrans" cxnId="{7C3CEA84-A8FC-41F3-B617-888DFB6B626E}">
      <dgm:prSet/>
      <dgm:spPr/>
      <dgm:t>
        <a:bodyPr/>
        <a:lstStyle/>
        <a:p>
          <a:endParaRPr lang="en-US"/>
        </a:p>
      </dgm:t>
    </dgm:pt>
    <dgm:pt modelId="{F67D74EB-4F93-4F13-B8D0-F80CE8A9E6C5}" type="sibTrans" cxnId="{7C3CEA84-A8FC-41F3-B617-888DFB6B626E}">
      <dgm:prSet/>
      <dgm:spPr/>
      <dgm:t>
        <a:bodyPr/>
        <a:lstStyle/>
        <a:p>
          <a:endParaRPr lang="en-US"/>
        </a:p>
      </dgm:t>
    </dgm:pt>
    <dgm:pt modelId="{B61900F4-24E3-466B-9FB0-DAAD72582AEA}" type="pres">
      <dgm:prSet presAssocID="{37C0AD14-B96C-403E-847C-95CF064CC54E}" presName="Name0" presStyleCnt="0">
        <dgm:presLayoutVars>
          <dgm:dir/>
          <dgm:resizeHandles val="exact"/>
        </dgm:presLayoutVars>
      </dgm:prSet>
      <dgm:spPr/>
    </dgm:pt>
    <dgm:pt modelId="{E3B68ABD-9172-4285-ACFD-CD6A089B7AAA}" type="pres">
      <dgm:prSet presAssocID="{5CEBF9FA-5375-424F-9BA9-60886F30ED07}" presName="compNode" presStyleCnt="0"/>
      <dgm:spPr/>
    </dgm:pt>
    <dgm:pt modelId="{D935B364-38AE-49AD-9095-AF5271BF422E}" type="pres">
      <dgm:prSet presAssocID="{5CEBF9FA-5375-424F-9BA9-60886F30ED07}" presName="pictRect" presStyleLbl="revTx" presStyleIdx="0" presStyleCnt="6">
        <dgm:presLayoutVars>
          <dgm:chMax val="0"/>
          <dgm:bulletEnabled/>
        </dgm:presLayoutVars>
      </dgm:prSet>
      <dgm:spPr/>
    </dgm:pt>
    <dgm:pt modelId="{E3D4A586-F697-430D-A93A-E50B2DFEC649}" type="pres">
      <dgm:prSet presAssocID="{5CEBF9FA-5375-424F-9BA9-60886F30ED07}" presName="textRect" presStyleLbl="revTx" presStyleIdx="1" presStyleCnt="6">
        <dgm:presLayoutVars>
          <dgm:bulletEnabled/>
        </dgm:presLayoutVars>
      </dgm:prSet>
      <dgm:spPr/>
    </dgm:pt>
    <dgm:pt modelId="{3C5976F1-D997-4756-86B1-94335CD1EDAA}" type="pres">
      <dgm:prSet presAssocID="{807538FD-FA1F-46ED-8797-928DA7A11A91}" presName="sibTrans" presStyleLbl="sibTrans2D1" presStyleIdx="0" presStyleCnt="0"/>
      <dgm:spPr/>
    </dgm:pt>
    <dgm:pt modelId="{2062DC9B-903C-4DF5-AB59-0B7E2FBC493F}" type="pres">
      <dgm:prSet presAssocID="{6CC69375-48CA-4818-9390-DD565AA3742E}" presName="compNode" presStyleCnt="0"/>
      <dgm:spPr/>
    </dgm:pt>
    <dgm:pt modelId="{E88329A7-2BC4-4783-89E0-BE874F890494}" type="pres">
      <dgm:prSet presAssocID="{6CC69375-48CA-4818-9390-DD565AA3742E}" presName="pictRect" presStyleLbl="revTx" presStyleIdx="2" presStyleCnt="6">
        <dgm:presLayoutVars>
          <dgm:chMax val="0"/>
          <dgm:bulletEnabled/>
        </dgm:presLayoutVars>
      </dgm:prSet>
      <dgm:spPr/>
    </dgm:pt>
    <dgm:pt modelId="{00BCB4C3-FFD7-4465-B7A7-5AF0C858BAD5}" type="pres">
      <dgm:prSet presAssocID="{6CC69375-48CA-4818-9390-DD565AA3742E}" presName="textRect" presStyleLbl="revTx" presStyleIdx="3" presStyleCnt="6">
        <dgm:presLayoutVars>
          <dgm:bulletEnabled/>
        </dgm:presLayoutVars>
      </dgm:prSet>
      <dgm:spPr/>
    </dgm:pt>
    <dgm:pt modelId="{736D9FD6-09BD-4ECD-A9BF-C4B70E824D4F}" type="pres">
      <dgm:prSet presAssocID="{0160D89F-5826-4510-AC8B-F38B8F8E1A6B}" presName="sibTrans" presStyleLbl="sibTrans2D1" presStyleIdx="0" presStyleCnt="0"/>
      <dgm:spPr/>
    </dgm:pt>
    <dgm:pt modelId="{887D2480-5F2C-40CC-9A31-27BB7D6A0669}" type="pres">
      <dgm:prSet presAssocID="{4B0196FB-E31E-4D7B-8D42-656AA081520C}" presName="compNode" presStyleCnt="0"/>
      <dgm:spPr/>
    </dgm:pt>
    <dgm:pt modelId="{12103970-CC29-4BD4-AD15-96CE508B3720}" type="pres">
      <dgm:prSet presAssocID="{4B0196FB-E31E-4D7B-8D42-656AA081520C}" presName="pictRect" presStyleLbl="revTx" presStyleIdx="4" presStyleCnt="6">
        <dgm:presLayoutVars>
          <dgm:chMax val="0"/>
          <dgm:bulletEnabled/>
        </dgm:presLayoutVars>
      </dgm:prSet>
      <dgm:spPr/>
    </dgm:pt>
    <dgm:pt modelId="{8B3EAFA2-D355-427C-928C-FB60392D52F2}" type="pres">
      <dgm:prSet presAssocID="{4B0196FB-E31E-4D7B-8D42-656AA081520C}" presName="textRect" presStyleLbl="revTx" presStyleIdx="5" presStyleCnt="6">
        <dgm:presLayoutVars>
          <dgm:bulletEnabled/>
        </dgm:presLayoutVars>
      </dgm:prSet>
      <dgm:spPr/>
    </dgm:pt>
  </dgm:ptLst>
  <dgm:cxnLst>
    <dgm:cxn modelId="{34AAD903-C3FC-4AB6-A355-9D25398A2F55}" srcId="{37C0AD14-B96C-403E-847C-95CF064CC54E}" destId="{6CC69375-48CA-4818-9390-DD565AA3742E}" srcOrd="1" destOrd="0" parTransId="{35637747-2A93-4910-AE15-7889744B537B}" sibTransId="{0160D89F-5826-4510-AC8B-F38B8F8E1A6B}"/>
    <dgm:cxn modelId="{9BF4AA17-6192-46D6-B271-AB4004D48DB4}" type="presOf" srcId="{37C0AD14-B96C-403E-847C-95CF064CC54E}" destId="{B61900F4-24E3-466B-9FB0-DAAD72582AEA}" srcOrd="0" destOrd="0" presId="urn:microsoft.com/office/officeart/2024/3/layout/hArchList1"/>
    <dgm:cxn modelId="{87702A22-85DB-420E-87BF-125DBBAF5C68}" type="presOf" srcId="{807538FD-FA1F-46ED-8797-928DA7A11A91}" destId="{3C5976F1-D997-4756-86B1-94335CD1EDAA}" srcOrd="0" destOrd="0" presId="urn:microsoft.com/office/officeart/2024/3/layout/hArchList1"/>
    <dgm:cxn modelId="{76A90723-1B0D-49EB-9B92-929C71738FBB}" type="presOf" srcId="{6CC69375-48CA-4818-9390-DD565AA3742E}" destId="{E88329A7-2BC4-4783-89E0-BE874F890494}" srcOrd="0" destOrd="0" presId="urn:microsoft.com/office/officeart/2024/3/layout/hArchList1"/>
    <dgm:cxn modelId="{45805B27-54A4-461D-9823-E59712EBACFA}" srcId="{5CEBF9FA-5375-424F-9BA9-60886F30ED07}" destId="{A1D3BB0C-412C-48B7-8E30-D42AB80CE673}" srcOrd="0" destOrd="0" parTransId="{2B72D6D2-5DA6-4EC8-B81A-FCD6394B10DD}" sibTransId="{CD56E621-66D9-455A-BA7A-7EB5489310BE}"/>
    <dgm:cxn modelId="{5E253628-0CCB-4D67-8F14-8EFAE17BF9D5}" srcId="{6CC69375-48CA-4818-9390-DD565AA3742E}" destId="{4CCCCE89-D6BC-48D2-8BA7-4DA5DA4B9953}" srcOrd="0" destOrd="0" parTransId="{4287EEC8-0670-4C20-9A30-E1DF3F78799A}" sibTransId="{6A82CEFA-AFCD-4BB6-85A8-36F32E0032AE}"/>
    <dgm:cxn modelId="{21C2863C-E6A8-43A1-998D-06C581C811B1}" srcId="{37C0AD14-B96C-403E-847C-95CF064CC54E}" destId="{4B0196FB-E31E-4D7B-8D42-656AA081520C}" srcOrd="2" destOrd="0" parTransId="{1AE7A38B-CF58-4A67-9D61-95FBBEE8EFA3}" sibTransId="{D097872F-2813-4A42-AF0D-86D400ED9A00}"/>
    <dgm:cxn modelId="{D2449940-732C-4651-A191-1C6A11A90391}" type="presOf" srcId="{A1D3BB0C-412C-48B7-8E30-D42AB80CE673}" destId="{E3D4A586-F697-430D-A93A-E50B2DFEC649}" srcOrd="0" destOrd="0" presId="urn:microsoft.com/office/officeart/2024/3/layout/hArchList1"/>
    <dgm:cxn modelId="{BDA40244-3221-416E-A005-3B48FD75B20E}" type="presOf" srcId="{5CEBF9FA-5375-424F-9BA9-60886F30ED07}" destId="{D935B364-38AE-49AD-9095-AF5271BF422E}" srcOrd="0" destOrd="0" presId="urn:microsoft.com/office/officeart/2024/3/layout/hArchList1"/>
    <dgm:cxn modelId="{7AFEB267-FA22-44A1-80DB-41D9541EC070}" type="presOf" srcId="{4CCCCE89-D6BC-48D2-8BA7-4DA5DA4B9953}" destId="{00BCB4C3-FFD7-4465-B7A7-5AF0C858BAD5}" srcOrd="0" destOrd="0" presId="urn:microsoft.com/office/officeart/2024/3/layout/hArchList1"/>
    <dgm:cxn modelId="{7C3CEA84-A8FC-41F3-B617-888DFB6B626E}" srcId="{4B0196FB-E31E-4D7B-8D42-656AA081520C}" destId="{99E37033-808A-461E-B6BC-FF830519546F}" srcOrd="0" destOrd="0" parTransId="{42DE1785-1118-4C5B-9EFA-193438E5DB22}" sibTransId="{F67D74EB-4F93-4F13-B8D0-F80CE8A9E6C5}"/>
    <dgm:cxn modelId="{B1AACFB9-D8F9-4774-85C4-2CF19B0532B2}" type="presOf" srcId="{0160D89F-5826-4510-AC8B-F38B8F8E1A6B}" destId="{736D9FD6-09BD-4ECD-A9BF-C4B70E824D4F}" srcOrd="0" destOrd="0" presId="urn:microsoft.com/office/officeart/2024/3/layout/hArchList1"/>
    <dgm:cxn modelId="{E7CC92DE-3C31-4DB0-8260-BFEE6B5D4CDA}" type="presOf" srcId="{4B0196FB-E31E-4D7B-8D42-656AA081520C}" destId="{12103970-CC29-4BD4-AD15-96CE508B3720}" srcOrd="0" destOrd="0" presId="urn:microsoft.com/office/officeart/2024/3/layout/hArchList1"/>
    <dgm:cxn modelId="{68EC4BF4-9DBF-4A33-9609-2E37C1A5954A}" srcId="{37C0AD14-B96C-403E-847C-95CF064CC54E}" destId="{5CEBF9FA-5375-424F-9BA9-60886F30ED07}" srcOrd="0" destOrd="0" parTransId="{4B2A5437-25B9-4106-A978-D659793EFE25}" sibTransId="{807538FD-FA1F-46ED-8797-928DA7A11A91}"/>
    <dgm:cxn modelId="{D2CF5AF6-7614-4AA8-92F5-4DF908E2EA94}" type="presOf" srcId="{99E37033-808A-461E-B6BC-FF830519546F}" destId="{8B3EAFA2-D355-427C-928C-FB60392D52F2}" srcOrd="0" destOrd="0" presId="urn:microsoft.com/office/officeart/2024/3/layout/hArchList1"/>
    <dgm:cxn modelId="{DB52B16F-8AB7-4EE1-B390-A5E7F830F0B9}" type="presParOf" srcId="{B61900F4-24E3-466B-9FB0-DAAD72582AEA}" destId="{E3B68ABD-9172-4285-ACFD-CD6A089B7AAA}" srcOrd="0" destOrd="0" presId="urn:microsoft.com/office/officeart/2024/3/layout/hArchList1"/>
    <dgm:cxn modelId="{E6D1650F-7708-48F9-AF12-A552F798FB1A}" type="presParOf" srcId="{E3B68ABD-9172-4285-ACFD-CD6A089B7AAA}" destId="{D935B364-38AE-49AD-9095-AF5271BF422E}" srcOrd="0" destOrd="0" presId="urn:microsoft.com/office/officeart/2024/3/layout/hArchList1"/>
    <dgm:cxn modelId="{240CFF83-9825-42B5-B5E8-5D8EF4E271F9}" type="presParOf" srcId="{E3B68ABD-9172-4285-ACFD-CD6A089B7AAA}" destId="{E3D4A586-F697-430D-A93A-E50B2DFEC649}" srcOrd="1" destOrd="0" presId="urn:microsoft.com/office/officeart/2024/3/layout/hArchList1"/>
    <dgm:cxn modelId="{A167ABB8-D015-4732-B774-603E59CB127E}" type="presParOf" srcId="{B61900F4-24E3-466B-9FB0-DAAD72582AEA}" destId="{3C5976F1-D997-4756-86B1-94335CD1EDAA}" srcOrd="1" destOrd="0" presId="urn:microsoft.com/office/officeart/2024/3/layout/hArchList1"/>
    <dgm:cxn modelId="{D43773AD-60B3-4B93-A68E-C2B217407C72}" type="presParOf" srcId="{B61900F4-24E3-466B-9FB0-DAAD72582AEA}" destId="{2062DC9B-903C-4DF5-AB59-0B7E2FBC493F}" srcOrd="2" destOrd="0" presId="urn:microsoft.com/office/officeart/2024/3/layout/hArchList1"/>
    <dgm:cxn modelId="{E5986D28-B888-42A2-8E00-184542B6CE3A}" type="presParOf" srcId="{2062DC9B-903C-4DF5-AB59-0B7E2FBC493F}" destId="{E88329A7-2BC4-4783-89E0-BE874F890494}" srcOrd="0" destOrd="0" presId="urn:microsoft.com/office/officeart/2024/3/layout/hArchList1"/>
    <dgm:cxn modelId="{389E8EF9-0348-4172-BCEA-6805ACD5B094}" type="presParOf" srcId="{2062DC9B-903C-4DF5-AB59-0B7E2FBC493F}" destId="{00BCB4C3-FFD7-4465-B7A7-5AF0C858BAD5}" srcOrd="1" destOrd="0" presId="urn:microsoft.com/office/officeart/2024/3/layout/hArchList1"/>
    <dgm:cxn modelId="{54DB45B4-5397-4890-A844-FB577D0F6726}" type="presParOf" srcId="{B61900F4-24E3-466B-9FB0-DAAD72582AEA}" destId="{736D9FD6-09BD-4ECD-A9BF-C4B70E824D4F}" srcOrd="3" destOrd="0" presId="urn:microsoft.com/office/officeart/2024/3/layout/hArchList1"/>
    <dgm:cxn modelId="{865A5AD0-0C1A-4FE0-939A-689B31BB2DEA}" type="presParOf" srcId="{B61900F4-24E3-466B-9FB0-DAAD72582AEA}" destId="{887D2480-5F2C-40CC-9A31-27BB7D6A0669}" srcOrd="4" destOrd="0" presId="urn:microsoft.com/office/officeart/2024/3/layout/hArchList1"/>
    <dgm:cxn modelId="{54D10CB6-8495-4656-8A69-ED36CBECE034}" type="presParOf" srcId="{887D2480-5F2C-40CC-9A31-27BB7D6A0669}" destId="{12103970-CC29-4BD4-AD15-96CE508B3720}" srcOrd="0" destOrd="0" presId="urn:microsoft.com/office/officeart/2024/3/layout/hArchList1"/>
    <dgm:cxn modelId="{FC8895B9-AA18-4C13-A110-F05A285C73A4}" type="presParOf" srcId="{887D2480-5F2C-40CC-9A31-27BB7D6A0669}" destId="{8B3EAFA2-D355-427C-928C-FB60392D52F2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5B364-38AE-49AD-9095-AF5271BF422E}">
      <dsp:nvSpPr>
        <dsp:cNvPr id="0" name=""/>
        <dsp:cNvSpPr/>
      </dsp:nvSpPr>
      <dsp:spPr>
        <a:xfrm>
          <a:off x="0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Agentic RAG Systems</a:t>
          </a:r>
        </a:p>
      </dsp:txBody>
      <dsp:txXfrm>
        <a:off x="0" y="0"/>
        <a:ext cx="2634614" cy="625082"/>
      </dsp:txXfrm>
    </dsp:sp>
    <dsp:sp modelId="{E3D4A586-F697-430D-A93A-E50B2DFEC649}">
      <dsp:nvSpPr>
        <dsp:cNvPr id="0" name=""/>
        <dsp:cNvSpPr/>
      </dsp:nvSpPr>
      <dsp:spPr>
        <a:xfrm>
          <a:off x="0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Building agentic RAG systems enhances AI with autonomous and context-aware decision-making abilities.</a:t>
          </a:r>
        </a:p>
      </dsp:txBody>
      <dsp:txXfrm>
        <a:off x="0" y="625082"/>
        <a:ext cx="2634614" cy="1194720"/>
      </dsp:txXfrm>
    </dsp:sp>
    <dsp:sp modelId="{E88329A7-2BC4-4783-89E0-BE874F890494}">
      <dsp:nvSpPr>
        <dsp:cNvPr id="0" name=""/>
        <dsp:cNvSpPr/>
      </dsp:nvSpPr>
      <dsp:spPr>
        <a:xfrm>
          <a:off x="2898076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Augmenting AI Capabilities</a:t>
          </a:r>
        </a:p>
      </dsp:txBody>
      <dsp:txXfrm>
        <a:off x="2898076" y="0"/>
        <a:ext cx="2634614" cy="625082"/>
      </dsp:txXfrm>
    </dsp:sp>
    <dsp:sp modelId="{00BCB4C3-FFD7-4465-B7A7-5AF0C858BAD5}">
      <dsp:nvSpPr>
        <dsp:cNvPr id="0" name=""/>
        <dsp:cNvSpPr/>
      </dsp:nvSpPr>
      <dsp:spPr>
        <a:xfrm>
          <a:off x="2898076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LlamaIndex offers powerful tools to augment AI and enable intelligent, impactful solutions.</a:t>
          </a:r>
        </a:p>
      </dsp:txBody>
      <dsp:txXfrm>
        <a:off x="2898076" y="625082"/>
        <a:ext cx="2634614" cy="1194720"/>
      </dsp:txXfrm>
    </dsp:sp>
    <dsp:sp modelId="{12103970-CC29-4BD4-AD15-96CE508B3720}">
      <dsp:nvSpPr>
        <dsp:cNvPr id="0" name=""/>
        <dsp:cNvSpPr/>
      </dsp:nvSpPr>
      <dsp:spPr>
        <a:xfrm>
          <a:off x="5796152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Transforming Data into Action</a:t>
          </a:r>
        </a:p>
      </dsp:txBody>
      <dsp:txXfrm>
        <a:off x="5796152" y="0"/>
        <a:ext cx="2634614" cy="625082"/>
      </dsp:txXfrm>
    </dsp:sp>
    <dsp:sp modelId="{8B3EAFA2-D355-427C-928C-FB60392D52F2}">
      <dsp:nvSpPr>
        <dsp:cNvPr id="0" name=""/>
        <dsp:cNvSpPr/>
      </dsp:nvSpPr>
      <dsp:spPr>
        <a:xfrm>
          <a:off x="5796152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Mastering these concepts allows development of AI solutions that convert data into intelligent action.</a:t>
          </a:r>
        </a:p>
      </dsp:txBody>
      <dsp:txXfrm>
        <a:off x="5796152" y="625082"/>
        <a:ext cx="2634614" cy="1194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26F9F-3A89-4F41-B036-EBCC0D286C5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751F6-B72E-4230-8D14-CF28080B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Welcome to this presentation on building agentic retrieval-augmented generation systems using LlamaIndex, guided by Jerry Liu. We'll explore how AI-driven decision systems can be enhanced with retrieval and generation techniques to create smarter, autonomous agents.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30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explains how RAG systems integrate retrieval of relevant data with generation capabilities to enhance the quality and reliability of AI outputs.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RAG technology addresses the challenge of providing precise, context-sensitive answers in applications like customer support, education, and decision-making systems.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2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traffic light metaphor visualizes decision-making flows within RAG systems, illustrating how retrieval and generation guide the AI's responses based on context.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23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focuses on LlamaIndex, an open-source tool designed to facilitate knowledge-augmented large language models, enabling developers to build effective RAG pipelines.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0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LlamaIndex empowers users to connect data sources with language models, enhancing their capabilities by indexing and retrieving relevant information dynamically for generation tasks.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features the LlamaIndex logo or a related AI graphic to familiarize the audience visually with the tool that will be central to the course.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3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discuss best practices for cleaning, normalizing, and integrating data, which is critical for effective retrieval in RAG systems. Proper data pipelines ensure relevant and high-quality information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24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content slide describes the essential steps of preparing data to optimize retrieval accuracy, including data cleaning, normalization, and establishing connections between datasets.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5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graphic illustrating data pipelines provides clarity on the processes involved in preparing and integrating data for RAG systems.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covers building robust RAG pipelines leveraging LlamaIndex, focusing on how to architect and develop models that seamlessly integrate retrieval with generation.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9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Today’s agenda covers an overview of the course, an introduction to RAG systems, how to get started with LlamaIndex, data preparation, model development, agentic behaviors, training, implementation, evaluation, advanced topics, a project workshop, and the benefits of agentic RAG.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highlight how to utilize LlamaIndex capabilities to construct pipelines that efficiently combine retrieval of relevant knowledge with generation for improved AI outputs.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2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neural network diagram visualizes the underlying AI model architecture, aiding understanding of how retrieval and generation components interact within the system.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7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explores designing agents capable of autonomous, context-aware decision-making, which elevates RAG systems beyond simple question answering to proactive AI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6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discuss techniques for implementing agentic behaviors that allow AI systems to take initiative, adapt to new information, and make informed decisions in dynamic environments.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78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An illustration of a robot or agent making choices symbolizes the autonomous decision-making capabilities being developed within these RAG systems.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covers best practices for tuning and optimizing RAG systems to enhance performance, including training strategies and evaluation metrics.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45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emphasize techniques such as hyperparameter tuning, dataset augmentation, and iterative testing to refine model accuracy and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Visuals of training dashboards or optimization charts help illustrate the iterative process of model improvement and performance monitoring.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25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guides the application of concepts to create and deploy full-fledged agentic RAG solutions suitable for real-world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63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cover practical steps from system architecture design to deployment strategies that ensure reliability and scalability of agentic RAG systems.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introduces the course and its author, Jerry Liu. It sets the stage for exploring AI-driven decision systems, featuring thematic visuals to engage and orient the audience.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99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system architecture diagram visually presents the components and data flow within a deployed agentic RAG system, enhancing comprehension.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0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focuses on assessing system results, refining models based on feedback, and repeating improvements to ensure continuous enhancement.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0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highlight the importance of evaluation metrics, user feedback, and iterative development cycles to optimize system effectiveness over time.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6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feedback loop illustration helps demonstrate the cyclical nature of evaluation and iteration in model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5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cutting-edge areas such as real-time data integration, reinforcement learning, and multi-agent setups that extend the capabilities of agentic RAG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3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content highlights emerging techniques and architectures that enable RAG systems to handle dynamic environments and collaborative agent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0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futuristic AI network visual represents advanced interconnected systems and the future direction of intelligent agentic RAG models.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51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hands-on workshop, participants apply skills collaboratively to build agentic RAG systems, reinforcing learning through practical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1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encourages teamwork and practical application, emphasizing the benefits of collaborative learning and real-world problem solving.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7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visual depicts teamwork and collaboration to inspire engagement and highlight the social aspects of the workshop experience.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1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Jerry Liu leads this exploration into how AI can be leveraged for decision-making processes. The focus is on combining retrieval and generation to enhance AI capabilities, creating systems that make more informed and autonomous decisions.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91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conclude by summarizing the key benefits of agentic RAG systems: enhanced decision speed, improved reliability, and significant business impact through smarter AI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53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final content slide emphasizes how agentic RAG systems empower organizations with faster, more accurate decision-making that drives growth and innovation.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71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business growth or performance chart visualizes the positive outcomes achievable with agentic RAG systems, reinforcing the value proposition.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5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Building agentic RAG systems with LlamaIndex offers powerful ways to augment AI capabilities for autonomous, context-aware decision-making. By mastering the concepts and tools presented, you can develop impactful AI solutions that transform data into intelligent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53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features a visual representation of AI integrated with decision systems, illustrating the core theme of the course and helping to contextualize the technical content.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5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section, we outline the learning objectives: building agentic retrieval-augmented generation systems using LlamaIndex. The course combines theory and practice to empower participants with the skills to develop context-aware AI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0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content slide emphasizes the key goal of the course—enabling learners to create RAG systems that enhance language models with real-time data retrieval for improved accuracy and autonomy.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An AI workflow illustration helps visualize how data, retrieval, and generation components interact within RAG systems, aiding comprehension of the system architecture.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introduce RAG systems, which combine retrieval mechanisms with text generation to produce smarter, context-aware AI responses—essential for real-world applications requiring accurate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B523B-24DA-4A0A-8E33-A6D4F35132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6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07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1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85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79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3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32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99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1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91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23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21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81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3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2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40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6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9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3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8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99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90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991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5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33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528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69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0606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4150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97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8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8842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918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1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79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579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9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8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2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5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9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46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44B6-60E9-C3A4-DD90-2EEE4B55C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rmAutofit/>
          </a:bodyPr>
          <a:lstStyle/>
          <a:p>
            <a:r>
              <a:rPr lang="en-US" sz="6100"/>
              <a:t>Building Agentic RAG Systems with LlamaIndex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502AE-3FB3-E40B-7765-7DEC6B191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/>
          <a:p>
            <a:r>
              <a:rPr lang="en-US"/>
              <a:t>Creating intelligent AI agents using retrieval and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8961B-906A-CC07-CBD7-AFF40F1C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68E09-DB5B-6FAA-D6E2-B74C220C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75054-83FF-D47A-94F8-E7F9A24A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D645-6B81-4864-AA36-68132CFF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RAG Combines Retrieval and Generation for Smarter AI.</a:t>
            </a:r>
          </a:p>
        </p:txBody>
      </p:sp>
      <p:pic>
        <p:nvPicPr>
          <p:cNvPr id="7" name="Content Placeholder 6" descr="Abstract Technology Background">
            <a:extLst>
              <a:ext uri="{FF2B5EF4-FFF2-40B4-BE49-F238E27FC236}">
                <a16:creationId xmlns:a16="http://schemas.microsoft.com/office/drawing/2014/main" id="{240D2CBB-7A3E-4607-9A94-9D7C72E049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722" r="4292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9141D-AD1E-4FA6-8815-E2212094371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Retrieval of Relevant Data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RAG systems fetch relevant information from large data sources to provide context for AI responses.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Generation Capabilities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AI generates coherent and contextually accurate outputs by using retrieved data as reference.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Enhanced AI Quality and Reliability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Integration of retrieval and generation improves accuracy and trustworthiness of AI outputs.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FF0C-174D-D926-2F2F-85B709A0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609B8-BCE9-B280-4251-D3D02DEA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8C762-CAEA-8919-C117-B4821F03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6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2657-AFE5-69C3-33DE-D575CF85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ctr">
            <a:normAutofit/>
          </a:bodyPr>
          <a:lstStyle/>
          <a:p>
            <a:r>
              <a:rPr lang="en-US" sz="3000"/>
              <a:t>Key for Accurate, Context-Aware Answers in Real-World Apps.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D0D5E-0DEF-4FCA-BE1E-DB1F627E943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31172" y="1384847"/>
            <a:ext cx="5467266" cy="49051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RAG Technology Overview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RAG technology enhances answer precision by integrating retrieval and generation techniques for real-world applications.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Context-Aware Responses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This technology delivers context-sensitive answers, improving relevance in customer support and education.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Applications in Decision-Making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RAG supports decision-making systems by providing accurate and relevant information based on context.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8D89-FEC9-4743-35CB-4D8C5CAC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9D22-C35A-9A33-C883-14BC3449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B8D8-6AF6-41B7-5B1B-B245D21E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Content Placeholder 6" descr="Video wall with small screens digital concept&#10;Artificial Intelligence&#10;&#10;Reference Earth Map taken from open source: http://visibleearth.nasa.gov/view_rec.php?vev1id=11656 &#10;Software used: 3dsMax&#10;Date of creation (rendered) - 26.08.2011&#10;All layers used">
            <a:extLst>
              <a:ext uri="{FF2B5EF4-FFF2-40B4-BE49-F238E27FC236}">
                <a16:creationId xmlns:a16="http://schemas.microsoft.com/office/drawing/2014/main" id="{0F48FC29-3059-4821-A0E7-35095FAF8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8938" y="1787180"/>
            <a:ext cx="5467266" cy="4100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5598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DD4D-D437-9F3D-208B-F741E563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Traffic Light Metaphor for Decision Flow</a:t>
            </a:r>
          </a:p>
        </p:txBody>
      </p:sp>
      <p:pic>
        <p:nvPicPr>
          <p:cNvPr id="7" name="Content Placeholder 6" descr="Green traffic light isolated on white background">
            <a:extLst>
              <a:ext uri="{FF2B5EF4-FFF2-40B4-BE49-F238E27FC236}">
                <a16:creationId xmlns:a16="http://schemas.microsoft.com/office/drawing/2014/main" id="{8F9BE875-960E-486C-A11F-5E52F371D9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" b="924"/>
          <a:stretch>
            <a:fillRect/>
          </a:stretch>
        </p:blipFill>
        <p:spPr>
          <a:xfrm>
            <a:off x="20" y="10"/>
            <a:ext cx="4844032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5DFF5-BB32-443E-A721-4813C68F36F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50408" y="1828800"/>
            <a:ext cx="6035040" cy="4489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Traffic Light Metaphor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traffic light metaphor simplifies complex decision-making flows by using red, yellow, and green signals.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RAG Systems Decision Flow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Retrieval and generation processes guide AI responses based on the contextual cues from the metaphor.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721E2-BB0B-1CD7-4B22-FED0BC9A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0D208-53EF-EA03-53FA-DEFCD4D4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D8596-BCF9-0E49-27E3-10D9A1A5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21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849E-C059-9A45-298D-E95D9BD8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Getting Started with LlamaIndex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0553B78-1ADB-9450-DA12-7D6A1A12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4657-0182-4909-52FE-8793E17C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BBEEA-4BFC-5792-8B42-CA4B93A1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87959-CF6C-DE18-D1E3-4757F018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06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529-FB43-CBDA-1263-6EA44BEA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LlamaIndex: An Open-Source Tool for Knowledge-Augmented LLMs.</a:t>
            </a:r>
          </a:p>
        </p:txBody>
      </p:sp>
      <p:pic>
        <p:nvPicPr>
          <p:cNvPr id="7" name="Content Placeholder 6" descr="3D abstract blue and gold cube illustration">
            <a:extLst>
              <a:ext uri="{FF2B5EF4-FFF2-40B4-BE49-F238E27FC236}">
                <a16:creationId xmlns:a16="http://schemas.microsoft.com/office/drawing/2014/main" id="{8617852E-9507-4265-9A46-563A3033A2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748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48C4C-BA91-4E77-97C0-F8E7AB6325E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Data Integration with LLMs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LlamaIndex connects various data sources seamlessly with large language models to improve their knowledge base.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Dynamic Information Retrieval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It indexes and retrieves relevant information dynamically to support accurate and context-aware generation tasks.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06C87-75BA-9132-C61E-B932A5B9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9358-89DE-D887-9B0B-389A4B5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9608E-CE82-5D39-6AEA-62111414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B98E-5489-845B-4F04-E473918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LlamaIndex Logo or Modern AI Graphic</a:t>
            </a:r>
          </a:p>
        </p:txBody>
      </p:sp>
      <p:pic>
        <p:nvPicPr>
          <p:cNvPr id="7" name="Content Placeholder 6" descr="Abstract particle graph background">
            <a:extLst>
              <a:ext uri="{FF2B5EF4-FFF2-40B4-BE49-F238E27FC236}">
                <a16:creationId xmlns:a16="http://schemas.microsoft.com/office/drawing/2014/main" id="{0E907D5B-028E-429E-8892-432B346AB7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116" r="3207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9A157-02EE-4452-BDCF-AC008AD223B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AI Technology Visualization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graphic visually represents advanced AI concepts central to the course's focus on intelligent tools.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Tool Familiarization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Visual elements help the audience recognize and become familiar with the core AI tool of the course.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B539-0F6C-D1B1-ECA5-926A549F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CD7D-B0D6-AFDD-3491-80C08356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8AA3-B364-AB43-2E24-3ED2D54C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C857-CDBB-A4B0-BC33-622ECAAE6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Data Preparation and Integration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F2E1DF-A1F6-62C7-475D-2D4E4351E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6042-ABDE-2DFC-46C7-653EB6C9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05F65-EEC9-EA6B-9E27-72F4E81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672B-1ADE-AD71-8C85-8A877463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1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7D1-5F08-03B3-39BE-5DB9A325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Clean, Normalize, and Connect Your Data for Effective Retrieval.</a:t>
            </a:r>
          </a:p>
        </p:txBody>
      </p:sp>
      <p:pic>
        <p:nvPicPr>
          <p:cNvPr id="7" name="Content Placeholder 6" descr="abstract programm binary code  and colored array cube Database">
            <a:extLst>
              <a:ext uri="{FF2B5EF4-FFF2-40B4-BE49-F238E27FC236}">
                <a16:creationId xmlns:a16="http://schemas.microsoft.com/office/drawing/2014/main" id="{EBE58D31-448E-4278-A76D-F69C6D8795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273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2AA90-ED10-4F3E-8D0A-2B58E54166D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 Cleaning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Removing errors, duplicates, and inconsistencies from raw data ensures accuracy for retrieval.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 Normalization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Standardizing data formats and scales improves compatibility across datasets and retrieval systems.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Connecting Datasets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Establishing relationships between datasets enhances comprehensive and effective data retrieval.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5A06F-18F2-33AA-A5D4-A0973D021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A2791-79B7-DC01-493F-61D7FFC0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2EBD-66A2-A4CC-3D00-F57B1F86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7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3A9A-5550-B114-EE79-D14F075D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Visual: Data Pipelines Graphic</a:t>
            </a:r>
          </a:p>
        </p:txBody>
      </p:sp>
      <p:pic>
        <p:nvPicPr>
          <p:cNvPr id="7" name="Content Placeholder 6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CFAAAA5F-30FF-4FF7-8030-CF6F3760118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530" r="579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8266A-E6D6-4FA0-8CBE-4B5CB76F81B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Data Preparation Process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Data pipelines organize and prepare data efficiently for integration into RAG systems.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Data Integration Flow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Data pipelines integrate diverse data sources into a unified system for analysis.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BBB10-DF3F-2B36-30B5-3DBC2CA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18E7-49DC-ACC5-080C-BE434A44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D3BF-EF8E-3A0A-389E-AFD3B132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3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75B2-A8A5-468F-E8FA-ED9DA1FD6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Model Development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B22EDF7-AA1E-680C-094A-4A82DDDD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06DF-857A-3CC6-2262-413690CE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F4DC6-D595-53AC-9264-C478751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8673F-C7E3-B64E-3977-410BEC67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79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9FCA-593C-97B3-D20A-9B523A89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en-US"/>
              <a:t>Course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6B53-E8BB-1D0E-180D-D6C006BC93AB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4" y="2423160"/>
            <a:ext cx="520293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Title Slide: Building Agentic RAG Systems with LlamaIndex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Course Overview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Introduction to RAG Systems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Getting Started with LlamaIndex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Data Preparation and Integration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Model Development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Agentic Behaviors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Training and Optimizing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Implementing RAG Systems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Evaluation and Iteration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Advanced Topics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Project Workshop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Benefits of Agentic RAG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18F3-78E6-ADAE-A10D-5E96E585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70AD6-354F-27A9-8BC1-FD8DCD44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454F-EA72-F525-1A1E-02D639FE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38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2D6B-2B5C-DB01-7592-F888818B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Leverage LlamaIndex to Build Robust RAG Pipelines.</a:t>
            </a:r>
          </a:p>
        </p:txBody>
      </p:sp>
      <p:pic>
        <p:nvPicPr>
          <p:cNvPr id="7" name="Content Placeholder 6" descr="Euro currency with face mask, global economy recession concept">
            <a:extLst>
              <a:ext uri="{FF2B5EF4-FFF2-40B4-BE49-F238E27FC236}">
                <a16:creationId xmlns:a16="http://schemas.microsoft.com/office/drawing/2014/main" id="{6F0DA1A4-E27E-45BC-B8BD-309AFC9A43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587" r="15428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EA4F2-75BE-4396-A296-CD3BA825551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LlamaIndex Utilization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LlamaIndex enables efficient access to relevant knowledge for AI applications by organizing data retrieval processes.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RAG Pipeline Construction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Combining retrieval and generation techniques enhances AI output accuracy and relevance in RAG pipelines.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Improved AI Outputs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Efficient knowledge retrieval combined with generation leads to more robust and context-aware AI responses.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4986-5FE7-D8FF-840C-9F3B46AB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90E1-1BB1-D136-C43C-C82A95AD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2016D-FC99-4907-8BFB-987D330B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36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A2B5-33CE-E34B-3B12-1874223C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Visual: Neural Network Diagram</a:t>
            </a:r>
          </a:p>
        </p:txBody>
      </p:sp>
      <p:pic>
        <p:nvPicPr>
          <p:cNvPr id="7" name="Content Placeholder 6" descr="A row of colourful pins">
            <a:extLst>
              <a:ext uri="{FF2B5EF4-FFF2-40B4-BE49-F238E27FC236}">
                <a16:creationId xmlns:a16="http://schemas.microsoft.com/office/drawing/2014/main" id="{63BCD8C6-3E42-46C3-902C-23C5832428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6706" r="36619"/>
          <a:stretch>
            <a:fillRect/>
          </a:stretch>
        </p:blipFill>
        <p:spPr>
          <a:xfrm>
            <a:off x="20" y="1828800"/>
            <a:ext cx="6707679" cy="5029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2F817-2498-467B-892F-9E70A08EEC7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89302" y="1828800"/>
            <a:ext cx="4196146" cy="45037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Neural Network Architecture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diagram shows nodes and layers representing the structure of the AI model's neural network.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Retrieval and Generation Components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diagram illustrates interaction between retrieval and generation components within the AI system.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D79E-8BBA-5C84-F39F-49BDC77A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D25CB-0DEB-A4B2-52DE-4C2DB2BA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66352-0545-671A-5835-9D49AD0C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78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62F1-6E0F-1700-5777-83114519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Agentic Behaviors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5594C3-9DF6-86E9-BF3B-3FAE48D52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420B0-65EC-EE08-163D-FDAA8102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00174-60CF-083D-4385-22C1A63E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6659E-D06A-287B-23EB-A80A2930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0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34A4-926C-92CF-BE1D-66FC7E08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Design Agents for Autonomous, Context-Aware Decisions.</a:t>
            </a:r>
          </a:p>
        </p:txBody>
      </p:sp>
      <p:pic>
        <p:nvPicPr>
          <p:cNvPr id="7" name="Content Placeholder 6" descr="Smart home automation mobile phone control security technology">
            <a:extLst>
              <a:ext uri="{FF2B5EF4-FFF2-40B4-BE49-F238E27FC236}">
                <a16:creationId xmlns:a16="http://schemas.microsoft.com/office/drawing/2014/main" id="{FBA0F46F-892E-405B-A69A-E1D247C8E0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827" r="14497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ABD3B-6194-4365-ABCA-9572963A56A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Agentic Behavior Implementation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Techniques enable AI agents to act autonomously and take initiative in complex situations.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Adaptation to New Information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AI systems adapt swiftly to changing contexts by integrating new data effectively.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Informed Decision-Making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Agents make context-aware decisions based on dynamic environmental inputs.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46502-5986-39FF-6838-31C3D09F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A529F-4E39-B13E-210D-34FF3A83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5DA61-884D-FA83-4CC1-D79A297E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68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FD4B-1A70-3B8B-0247-57A05C79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Visual: Robot/Agent Making Choices</a:t>
            </a:r>
          </a:p>
        </p:txBody>
      </p:sp>
      <p:pic>
        <p:nvPicPr>
          <p:cNvPr id="7" name="Content Placeholder 6" descr="The robot manages interactive system. Robot technology will soon take the place of people.">
            <a:extLst>
              <a:ext uri="{FF2B5EF4-FFF2-40B4-BE49-F238E27FC236}">
                <a16:creationId xmlns:a16="http://schemas.microsoft.com/office/drawing/2014/main" id="{2A3B32B0-2E35-4EE5-81B1-AA9C2DBA78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" b="807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4C086-612B-4435-A096-C4F0CCCE3B1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Autonomous Decision-Making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robot symbolizes advanced autonomous decision-making capabilities in modern AI systems.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Symbolic Representation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illustration represents the concept of agents independently evaluating and selecting options.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188BF-118E-C708-F605-1C80962E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579E9-08AB-405D-23FA-4C8280E7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55FB-DB44-740E-E85C-3724CB89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994-BC14-DF4E-995E-72687687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Training and Optimizing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C73FE21-D247-9DFC-2095-E37BE11EF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148-E047-A3C7-967D-E7C29B98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F92B-68EE-60B3-178D-CB9A04BC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B5CD5-3CD0-9F85-5FC0-C908347D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51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F744-CFB4-0538-95A9-132709B0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Use Best Practices to Tune Performance Efficiently.</a:t>
            </a:r>
          </a:p>
        </p:txBody>
      </p:sp>
      <p:pic>
        <p:nvPicPr>
          <p:cNvPr id="7" name="Content Placeholder 6" descr="Creative Thinking">
            <a:extLst>
              <a:ext uri="{FF2B5EF4-FFF2-40B4-BE49-F238E27FC236}">
                <a16:creationId xmlns:a16="http://schemas.microsoft.com/office/drawing/2014/main" id="{DE2B8E32-5EAD-4805-9F07-8928B7C704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352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E3238-01EE-4F2E-8365-908256EC3D1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Hyperparameter Tuning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Adjusting model hyperparameters systematically improves accuracy and performance.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Dataset Augmentation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Expanding training data with augmented samples enhances model robustness.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Iterative Testing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Repeated testing and refinement cycles boost model responsiveness and quality.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3C292-1C44-6004-A0D3-4F2DC48E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163E-581B-0A2B-DC8D-EB0D34A4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87CE8-2C15-0192-6124-CED9FF1A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39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FA55-3949-2A7A-F4EF-EA9E1EEC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Training Dashboard or Optimization Chart</a:t>
            </a:r>
          </a:p>
        </p:txBody>
      </p:sp>
      <p:pic>
        <p:nvPicPr>
          <p:cNvPr id="7" name="Content Placeholder 6" descr="http://teekid.com/istockphoto/banner/banner3.jpg">
            <a:extLst>
              <a:ext uri="{FF2B5EF4-FFF2-40B4-BE49-F238E27FC236}">
                <a16:creationId xmlns:a16="http://schemas.microsoft.com/office/drawing/2014/main" id="{143E9560-276D-4F94-BBC2-E16F20787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365" r="2" b="10899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52006-BF44-4ACC-ABC0-5C6183483E0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Model Improvement Visualization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Training dashboards visually demonstrate the iterative improvement of models over time during the training process.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Performance Monitoring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Optimization charts help monitor model performance and highlight key metrics for evaluation and adjustment.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91CD-C449-E365-337A-24A271E6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A46A-ADCB-A0CC-8A97-D8994966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7C69-2AD3-ACF3-5064-9C706527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3791-DB2A-9632-8B77-4FC8DFC1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Implementing RAG Systems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59DC0-20A7-FD21-6CB2-90B2D36B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DE40-497C-DEAF-0DAA-D9D357F8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9A7B-A848-6BCE-4AFF-1351AFAB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12B5-ACA8-D264-1281-89B7E021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3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3B0D-9D87-ECEE-ED30-C9C80E51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Apply Concepts to Create and Deploy Agentic RAG Solutions.</a:t>
            </a:r>
          </a:p>
        </p:txBody>
      </p:sp>
      <p:pic>
        <p:nvPicPr>
          <p:cNvPr id="7" name="Content Placeholder 6" descr="Cloud computing concept isolated on white background">
            <a:extLst>
              <a:ext uri="{FF2B5EF4-FFF2-40B4-BE49-F238E27FC236}">
                <a16:creationId xmlns:a16="http://schemas.microsoft.com/office/drawing/2014/main" id="{0341090C-7407-4717-A638-E34B22CB8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641" r="5709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2D354-ECB8-4759-9713-50B64480987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System Architecture Design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Designing robust architecture is crucial for supporting agentic RAG solutions effectively and reliably.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Deployment Strategies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Choosing scalable deployment methods ensures continuous availability and performance of RAG systems.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Reliability and Scalability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Implementing best practices guarantees system reliability and scalable growth under varying loads.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97DA3-B24A-3694-F8DC-BE0BE85A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69B2-84D3-1DFB-4E44-BF0AEDC3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D801-2E83-90E8-F8E4-81E8A345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4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D185-276E-A16D-33FE-7EE4E155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Title Slide: Building Agentic RAG Systems with LlamaIndex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58950D-B611-4387-05CE-AE11890F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F972E-63C5-86BC-F1AB-1E466AB6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F4F5-FD69-E425-EB8D-3164FD7E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067D-C55D-066B-04D9-A12B5CF6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80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5A59-CA8C-7C27-F15E-2B498325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Visual: System Architecture Diagram</a:t>
            </a:r>
          </a:p>
        </p:txBody>
      </p:sp>
      <p:pic>
        <p:nvPicPr>
          <p:cNvPr id="7" name="Content Placeholder 6" descr="Desktop computers connected in a network.See all my">
            <a:extLst>
              <a:ext uri="{FF2B5EF4-FFF2-40B4-BE49-F238E27FC236}">
                <a16:creationId xmlns:a16="http://schemas.microsoft.com/office/drawing/2014/main" id="{C0E3FD9B-74AA-45AF-ABC2-36AA0B59C5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29" r="4021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2DF5B-C11B-40A7-8B6E-A861F14C346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Component Visualization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The architecture diagram clearly shows individual system components and their relationships.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 Flow Representation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Data flow between components is visualized to clarify process interactions within the system.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Simplified Understanding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The diagram enhances comprehension by simplifying complex system interactions visually.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CE87-E90F-CEDB-6689-5672CF07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2BE3-77EB-52B3-D7AB-FA493A5A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ED8A-1C0E-ACEF-4DF8-5E48AD38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81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0CA5-36E3-D540-E54E-BF6CCCE3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Evaluation and Iteration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08176C-D7B9-8339-5F2F-F3548471C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FFFD-C43B-5518-5153-24A4203A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CA3F-E05C-2B83-11C9-D8A488A0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8BECA-25E6-BCE7-07AE-92B63F42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85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7F5A-67D9-BC03-E7BD-B61F9C8F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Assess Results, Refine Models, and Repeat Improvements.</a:t>
            </a:r>
          </a:p>
        </p:txBody>
      </p:sp>
      <p:pic>
        <p:nvPicPr>
          <p:cNvPr id="7" name="Content Placeholder 6" descr="3D illustration.">
            <a:extLst>
              <a:ext uri="{FF2B5EF4-FFF2-40B4-BE49-F238E27FC236}">
                <a16:creationId xmlns:a16="http://schemas.microsoft.com/office/drawing/2014/main" id="{C80CD7AB-1B9D-4E3B-B879-C2122F97B4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9350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15636E-4ED1-4359-960D-D966055D9C2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Evaluation Metrics Importance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Evaluation metrics measure system performance and guide improvements effectively.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User Feedback Integration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User feedback provides valuable insights to refine models and meet user needs.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Iterative Development Cycles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Iterative cycles enable continuous improvements and system optimization over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E7834-5421-C76B-F178-E7E7781E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9CF21-6C83-A3DE-1576-F31FF857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E8C2F-A474-6E19-9F23-6F8D2083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4152-6E1C-14B1-7127-F96A08F0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Visual: Feedback Loop Illustration</a:t>
            </a:r>
          </a:p>
        </p:txBody>
      </p:sp>
      <p:pic>
        <p:nvPicPr>
          <p:cNvPr id="7" name="Content Placeholder 6" descr="Red Communication bubbles with copy space are connected each other with black arrows. This image shows the social media, and online communication between people.">
            <a:extLst>
              <a:ext uri="{FF2B5EF4-FFF2-40B4-BE49-F238E27FC236}">
                <a16:creationId xmlns:a16="http://schemas.microsoft.com/office/drawing/2014/main" id="{B7A3C12A-932D-4D8B-AF18-757806BEF5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12" r="16612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C3B1-1929-4AE1-9586-CF883A8FC44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Cycle of Feedback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Feedback loops illustrate continuous evaluation and improvement in development processes.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Model Evaluation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Evaluation is a critical step to assess model performance before iteration.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Iterative Improvement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Iteration uses feedback to refine and enhance models continuously.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EC5-C8D8-745B-240F-BB5DE376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A9A8F-547E-AA54-297F-BA5468F8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3A6F-A889-06FD-2139-DF9B8EBC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16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837D-BD6A-E861-AD02-321CE7DF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Advanced Topics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26DA024-C2D5-AE90-82C5-D4E7C1919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6686-0E9E-2002-F032-96BC257B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47ABF-886D-8D15-382E-990ED979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569CF-7EDA-D625-1E56-D33CFEB2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3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66D9-F909-CEC0-B239-43FA37F6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Explore Real-Time Data, RL, and Multi-Agent Setups.</a:t>
            </a:r>
          </a:p>
        </p:txBody>
      </p:sp>
      <p:pic>
        <p:nvPicPr>
          <p:cNvPr id="7" name="Content Placeholder 6" descr="Illustration of programming code">
            <a:extLst>
              <a:ext uri="{FF2B5EF4-FFF2-40B4-BE49-F238E27FC236}">
                <a16:creationId xmlns:a16="http://schemas.microsoft.com/office/drawing/2014/main" id="{6F75ED9C-33B7-4018-8146-C965F2DE27B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08" r="2316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1A57E-620D-4313-BB08-94282E582F0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Real-Time Data Integration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Techniques allow RAG systems to process and respond to changing data instantly in dynamic environments.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Reinforcement Learning Applications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Reinforcement learning enables agents to learn optimal actions through interaction with their environment.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Multi-Agent Collaboration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Multiple agents coordinate and cooperate to solve complex tasks and improve system performance.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2C18-CBD7-5DA7-9F56-DFB44356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08CB0-3394-BF6A-1522-3F8D8A2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57B9-EC4D-4ACF-AA3A-BBFA3D3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0E22-EF55-20D9-6647-1D89E190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Visual: Futuristic AI Network</a:t>
            </a:r>
          </a:p>
        </p:txBody>
      </p:sp>
      <p:pic>
        <p:nvPicPr>
          <p:cNvPr id="7" name="Content Placeholder 6" descr="A network of lines and dots background">
            <a:extLst>
              <a:ext uri="{FF2B5EF4-FFF2-40B4-BE49-F238E27FC236}">
                <a16:creationId xmlns:a16="http://schemas.microsoft.com/office/drawing/2014/main" id="{18D2AE0E-FB25-4623-ABDF-8E4DBF0963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417" r="4933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37342-32D2-49B3-972E-7DAEEE39644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Advanced AI Systems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visual highlights advanced AI systems interconnected by a complex digital network, symbolizing cutting-edge technology.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Intelligent Agentic Models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Represents the future direction of intelligent agentic RAG models with autonomous decision-making capabilities in networks.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131C-9F49-B34E-AA0C-D3E22EAC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E99F3-2D05-2AC6-5D60-A6509E0F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B5FA-4014-FA77-BEC5-9389BB6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2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5410-DCA9-8D35-0AE9-BEB6C4C5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Project Workshop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35E0F-2067-0E01-625E-486B9A971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FE13E-46C9-B7AA-0ED8-3CA18E46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15996-AAF7-F7D2-885D-9E38E54C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7D56-30D1-C65C-C7E1-610B4AA3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C6A3-5640-32A5-AEFE-E32CC365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Apply Skills in a Hands-On, Collaborative Project.</a:t>
            </a:r>
          </a:p>
        </p:txBody>
      </p:sp>
      <p:pic>
        <p:nvPicPr>
          <p:cNvPr id="7" name="Content Placeholder 6" descr="Business team forming words from alphabet blocks.">
            <a:extLst>
              <a:ext uri="{FF2B5EF4-FFF2-40B4-BE49-F238E27FC236}">
                <a16:creationId xmlns:a16="http://schemas.microsoft.com/office/drawing/2014/main" id="{BEFA7C94-A322-4E6D-99F0-F8F741E2A9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935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27BB4-17B5-4C24-B1A9-030732318A7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Encouraging Teamwork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Collaborative projects foster teamwork by bringing individuals together to achieve common goals.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Practical Application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Hands-on projects allow learners to apply skills in real-world scenarios, enhancing understanding and retention.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Benefits of Collaborative Learning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Collaborative learning improves problem-solving skills and promotes shared knowledge among participants.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E8ED8-F88A-09D5-1E88-394F0350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08999-2390-4722-AA52-33CBA669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4F76-CA61-E977-1E69-6CD53828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02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84CC-420C-406D-B4F6-7E53156A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Team Collaboration Photo or Illustration</a:t>
            </a:r>
          </a:p>
        </p:txBody>
      </p:sp>
      <p:pic>
        <p:nvPicPr>
          <p:cNvPr id="7" name="Content Placeholder 6" descr="Women and man planning in workplace">
            <a:extLst>
              <a:ext uri="{FF2B5EF4-FFF2-40B4-BE49-F238E27FC236}">
                <a16:creationId xmlns:a16="http://schemas.microsoft.com/office/drawing/2014/main" id="{5933F182-5161-48CE-BE4B-AD9AA83D55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9323" r="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8A227-D9CA-482B-8CDD-7BC2926EC0B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Teamwork Symbolism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image symbolizes effective teamwork and collective problem solving to boost engagement.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Engagement Through Collaboration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Collaborative visuals inspire active participation and social interaction within the workshop.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980CB-FCAD-D3FC-53E7-569A969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8ECF9-809A-3FD8-846B-F1176878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D7066-899E-87EB-3D1C-BB07F5E9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08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2C15-16E5-D238-16A3-F6A18C72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By Jerry Liu | Explore AI-Driven Decision Systems</a:t>
            </a:r>
          </a:p>
        </p:txBody>
      </p:sp>
      <p:pic>
        <p:nvPicPr>
          <p:cNvPr id="7" name="Content Placeholder 6" descr="Internet of Things Concept">
            <a:extLst>
              <a:ext uri="{FF2B5EF4-FFF2-40B4-BE49-F238E27FC236}">
                <a16:creationId xmlns:a16="http://schemas.microsoft.com/office/drawing/2014/main" id="{5AE987F4-2ED4-42AF-A3A9-DA38F53D89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423" r="1390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EDC3C-2842-4E2D-92A1-5FA23F84F2F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AI in Decision-Making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AI systems improve decision-making by analyzing data and generating actionable insights autonomously.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Combining Retrieval and Generation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integration of retrieval with generation enhances AI's capability to provide accurate and relevant decisions.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E2B9-FA2A-D110-9544-71CFFC8B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2183A-6D5A-E05B-D2C2-1D2989E2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540C6-D2EB-1403-DD66-FD163CD5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8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2AF0-861A-4552-6CC4-6A43AE95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Benefits of Agentic RAG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B03BC1-EF79-6AFF-5864-4587F7551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DEE5D-C631-AF0E-80F9-C01E0EC3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1227-B22C-86F3-3EC0-3CC6F31D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00D1-1AE7-F524-8A2C-12685896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2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845-4F49-4BD4-EB7C-58EBBE1A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Boost Decision Speed, Reliability, and Business Impact.</a:t>
            </a:r>
          </a:p>
        </p:txBody>
      </p:sp>
      <p:pic>
        <p:nvPicPr>
          <p:cNvPr id="7" name="Content Placeholder 6" descr="Stock Market Graph">
            <a:extLst>
              <a:ext uri="{FF2B5EF4-FFF2-40B4-BE49-F238E27FC236}">
                <a16:creationId xmlns:a16="http://schemas.microsoft.com/office/drawing/2014/main" id="{5587BE73-863E-4268-ABFB-F7CFC4FB9D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7262" r="2" b="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F8E3E-5266-46C6-8DCA-5C01C9B5882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Faster Decision Making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Agentic RAG systems streamline data processing resulting in quicker organizational decisions.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Enhanced Decision Reliability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These systems improve decision accuracy through reliable data aggregation and analysis.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Driving Business Growth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Improved decision speed and reliability contribute to innovation and measurable business growth.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1EAE-D7E8-64D2-C5C8-9BC8959F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F989-C0B1-467B-F006-FDD2B0A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089FE-B9F4-5180-3D17-2FD4C2CD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3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8FD3-9117-530D-CD40-12AA003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Business Growth or Performance Chart</a:t>
            </a:r>
          </a:p>
        </p:txBody>
      </p:sp>
      <p:pic>
        <p:nvPicPr>
          <p:cNvPr id="7" name="Content Placeholder 6" descr="Graph with arrows moving up.">
            <a:extLst>
              <a:ext uri="{FF2B5EF4-FFF2-40B4-BE49-F238E27FC236}">
                <a16:creationId xmlns:a16="http://schemas.microsoft.com/office/drawing/2014/main" id="{7E4D7827-ADD6-431F-B30E-AFF6D00EB0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72" r="22109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597F6-4983-4BC9-9EC5-B29FA650E88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Visualizing Business Growth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Charts effectively display upward trends reflecting business expansion and success over time.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Performance Metrics Representation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Performance charts highlight key metrics demonstrating improved efficiency and results with agentic RAG systems.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Reinforcing Value Proposition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Visual charts strengthen the communication of benefits provided by advanced agentic RAG technologies.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3B688-4A8C-7F53-08FC-AFFFC24B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92AFD-06BC-54BA-408A-CDBFEED9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9163-6E82-AB8F-D6E9-7248C275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80B6-A127-C741-E048-73B08ACC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B6E6836-B2AD-F82D-084E-EB6C4050B3D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217230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8430768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8355-5862-9DA5-1AB3-DBEF3F70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B3B0-2CD7-DB8F-D794-86B512CF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85E7B-1DE3-9611-4CB9-60661604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88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6D85-C8F7-54EF-485E-95283C61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Visual: AI + Decision Systems Thematic Image</a:t>
            </a:r>
          </a:p>
        </p:txBody>
      </p:sp>
      <p:pic>
        <p:nvPicPr>
          <p:cNvPr id="7" name="Content Placeholder 6" descr="Abstract  Digital network communication internet concept">
            <a:extLst>
              <a:ext uri="{FF2B5EF4-FFF2-40B4-BE49-F238E27FC236}">
                <a16:creationId xmlns:a16="http://schemas.microsoft.com/office/drawing/2014/main" id="{5388CD1E-3F8A-4AFD-BB59-96F39B9C8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9350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CD3EB-6218-400E-B471-9BDBEEFA776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AI Integration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Illustrates how artificial intelligence integrates with decision-making systems to enhance efficiency and accuracy.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Decision Systems Visualization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Shows a visual concept of decision systems influenced by AI for better contextual understanding.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9339A-CF2D-17F9-F68D-5AECB21C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FB94-23D9-68AC-C9FA-EC76DAA2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9E9DC-B6E3-D639-729B-E627A0AD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96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E170-9E0D-9633-C3EC-E06D7990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Course Overview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A7FFAA-F1EE-137F-A254-80611E5BE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379CC-D432-F600-219F-29E74F3F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7982-EF6C-C94E-6554-059C8257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CDE53-CB5D-A0D6-40AE-1B3E077B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6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60F5-26E9-54DA-27F9-0086DEF7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Learn to Build Agentic Retrieval-Augmented Generation (RAG) Systems Using LlamaIndex.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D044E-6EB5-4C88-8CBB-8780380461B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Course Objective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course empowers learners to build advanced RAG systems that combine language models with real-time data retrieval.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Enhancing Language Models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RAG systems improve language model accuracy by integrating up-to-date and relevant external information dynamically.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Agentic Autonomy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The systems enable autonomous decision-making by allowing AI to retrieve and utilize information independently.</a:t>
            </a:r>
          </a:p>
        </p:txBody>
      </p:sp>
      <p:pic>
        <p:nvPicPr>
          <p:cNvPr id="7" name="Content Placeholder 6" descr="close up Artificial Intelligence technology brain for backgrounds">
            <a:extLst>
              <a:ext uri="{FF2B5EF4-FFF2-40B4-BE49-F238E27FC236}">
                <a16:creationId xmlns:a16="http://schemas.microsoft.com/office/drawing/2014/main" id="{9C0B542A-28F3-4AEA-ACF3-CEEC3BB20F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164" r="19510" b="1"/>
          <a:stretch>
            <a:fillRect/>
          </a:stretch>
        </p:blipFill>
        <p:spPr>
          <a:xfrm>
            <a:off x="5737594" y="10"/>
            <a:ext cx="6454406" cy="639914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CCF6-A926-5E62-089A-3EBC5D2A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E08BD-50FD-B6A7-8B77-0BBA5929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97E04-4B1A-EF77-B0B9-81903311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12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D865-B7B1-1115-9784-D34FA9F2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Visual: AI Workflow Illustration</a:t>
            </a:r>
          </a:p>
        </p:txBody>
      </p:sp>
      <p:pic>
        <p:nvPicPr>
          <p:cNvPr id="7" name="Content Placeholder 6" descr="Female drawing flow chart">
            <a:extLst>
              <a:ext uri="{FF2B5EF4-FFF2-40B4-BE49-F238E27FC236}">
                <a16:creationId xmlns:a16="http://schemas.microsoft.com/office/drawing/2014/main" id="{FCC0863C-012B-430D-9397-5E235B30D48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735" r="12098" b="-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F7631-A1D2-420D-96C5-1D74668E372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 Flow in AI Workflow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The AI workflow starts with data input, which is essential for retrieval and generation processes.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Retrieval Component Role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Retrieval retrieves relevant information from data sources to support AI decision-making.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Generation Component Function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Generation creates outputs based on retrieved data, completing the AI workflow in RAG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77D78-45B6-BDFB-4F71-F8B9DF54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3C00C-C563-CB6C-E17F-EAD5B193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C0AA-1A8D-13DE-424D-B445F283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59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73C4-B406-AF94-27C3-576DE5B3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Introduction to RAG Systems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46D14-2AB8-51FD-2892-A5F1AD05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F78B-0827-BC02-DC16-7042AB65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89F1-B42F-1FC3-5667-A3715F01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1A84B-329E-46C7-9665-89B798CA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27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3286</Words>
  <Application>Microsoft Office PowerPoint</Application>
  <PresentationFormat>Widescreen</PresentationFormat>
  <Paragraphs>418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Aptos</vt:lpstr>
      <vt:lpstr>Arial</vt:lpstr>
      <vt:lpstr>Neue Haas Grotesk Text Pro</vt:lpstr>
      <vt:lpstr>OasisVTI</vt:lpstr>
      <vt:lpstr>Building Agentic RAG Systems with LlamaIndex</vt:lpstr>
      <vt:lpstr>Course Agenda</vt:lpstr>
      <vt:lpstr>Title Slide: Building Agentic RAG Systems with LlamaIndex</vt:lpstr>
      <vt:lpstr>By Jerry Liu | Explore AI-Driven Decision Systems</vt:lpstr>
      <vt:lpstr>Visual: AI + Decision Systems Thematic Image</vt:lpstr>
      <vt:lpstr>Course Overview</vt:lpstr>
      <vt:lpstr>Learn to Build Agentic Retrieval-Augmented Generation (RAG) Systems Using LlamaIndex.</vt:lpstr>
      <vt:lpstr>Visual: AI Workflow Illustration</vt:lpstr>
      <vt:lpstr>Introduction to RAG Systems</vt:lpstr>
      <vt:lpstr>RAG Combines Retrieval and Generation for Smarter AI.</vt:lpstr>
      <vt:lpstr>Key for Accurate, Context-Aware Answers in Real-World Apps.</vt:lpstr>
      <vt:lpstr>Visual: Traffic Light Metaphor for Decision Flow</vt:lpstr>
      <vt:lpstr>Getting Started with LlamaIndex</vt:lpstr>
      <vt:lpstr>LlamaIndex: An Open-Source Tool for Knowledge-Augmented LLMs.</vt:lpstr>
      <vt:lpstr>Visual: LlamaIndex Logo or Modern AI Graphic</vt:lpstr>
      <vt:lpstr>Data Preparation and Integration</vt:lpstr>
      <vt:lpstr>Clean, Normalize, and Connect Your Data for Effective Retrieval.</vt:lpstr>
      <vt:lpstr>Visual: Data Pipelines Graphic</vt:lpstr>
      <vt:lpstr>Model Development</vt:lpstr>
      <vt:lpstr>Leverage LlamaIndex to Build Robust RAG Pipelines.</vt:lpstr>
      <vt:lpstr>Visual: Neural Network Diagram</vt:lpstr>
      <vt:lpstr>Agentic Behaviors</vt:lpstr>
      <vt:lpstr>Design Agents for Autonomous, Context-Aware Decisions.</vt:lpstr>
      <vt:lpstr>Visual: Robot/Agent Making Choices</vt:lpstr>
      <vt:lpstr>Training and Optimizing</vt:lpstr>
      <vt:lpstr>Use Best Practices to Tune Performance Efficiently.</vt:lpstr>
      <vt:lpstr>Visual: Training Dashboard or Optimization Chart</vt:lpstr>
      <vt:lpstr>Implementing RAG Systems</vt:lpstr>
      <vt:lpstr>Apply Concepts to Create and Deploy Agentic RAG Solutions.</vt:lpstr>
      <vt:lpstr>Visual: System Architecture Diagram</vt:lpstr>
      <vt:lpstr>Evaluation and Iteration</vt:lpstr>
      <vt:lpstr>Assess Results, Refine Models, and Repeat Improvements.</vt:lpstr>
      <vt:lpstr>Visual: Feedback Loop Illustration</vt:lpstr>
      <vt:lpstr>Advanced Topics</vt:lpstr>
      <vt:lpstr>Explore Real-Time Data, RL, and Multi-Agent Setups.</vt:lpstr>
      <vt:lpstr>Visual: Futuristic AI Network</vt:lpstr>
      <vt:lpstr>Project Workshop</vt:lpstr>
      <vt:lpstr>Apply Skills in a Hands-On, Collaborative Project.</vt:lpstr>
      <vt:lpstr>Visual: Team Collaboration Photo or Illustration</vt:lpstr>
      <vt:lpstr>Benefits of Agentic RAG</vt:lpstr>
      <vt:lpstr>Boost Decision Speed, Reliability, and Business Impact.</vt:lpstr>
      <vt:lpstr>Visual: Business Growth or Performance Chart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Sisovin Chieng</dc:creator>
  <cp:lastModifiedBy>Sisovin Chieng</cp:lastModifiedBy>
  <cp:revision>1</cp:revision>
  <dcterms:created xsi:type="dcterms:W3CDTF">2025-11-09T05:24:38Z</dcterms:created>
  <dcterms:modified xsi:type="dcterms:W3CDTF">2025-11-09T05:27:43Z</dcterms:modified>
</cp:coreProperties>
</file>